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84" r:id="rId4"/>
    <p:sldId id="288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82" r:id="rId15"/>
    <p:sldId id="268" r:id="rId16"/>
    <p:sldId id="278" r:id="rId17"/>
    <p:sldId id="269" r:id="rId18"/>
    <p:sldId id="270" r:id="rId19"/>
    <p:sldId id="271" r:id="rId20"/>
    <p:sldId id="272" r:id="rId21"/>
    <p:sldId id="273" r:id="rId22"/>
    <p:sldId id="279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00CC"/>
    <a:srgbClr val="006600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/>
    <p:restoredTop sz="91111" autoAdjust="0"/>
  </p:normalViewPr>
  <p:slideViewPr>
    <p:cSldViewPr snapToGrid="0" snapToObjects="1">
      <p:cViewPr varScale="1">
        <p:scale>
          <a:sx n="98" d="100"/>
          <a:sy n="98" d="100"/>
        </p:scale>
        <p:origin x="2000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Final Exam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43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5971" cy="4156799"/>
          </a:xfrm>
        </p:spPr>
        <p:txBody>
          <a:bodyPr/>
          <a:lstStyle/>
          <a:p>
            <a:r>
              <a:rPr lang="en-US" dirty="0"/>
              <a:t>Questions are similar to the midterms</a:t>
            </a:r>
          </a:p>
          <a:p>
            <a:r>
              <a:rPr lang="en-US" dirty="0"/>
              <a:t>The final is longer than any exam you’ve had</a:t>
            </a:r>
          </a:p>
          <a:p>
            <a:pPr lvl="1"/>
            <a:r>
              <a:rPr lang="en-US" dirty="0"/>
              <a:t>120 minutes instead of 75 minutes</a:t>
            </a:r>
          </a:p>
          <a:p>
            <a:pPr lvl="1"/>
            <a:r>
              <a:rPr lang="en-US" dirty="0"/>
              <a:t>200 points instead of 75 or 125 points</a:t>
            </a:r>
          </a:p>
          <a:p>
            <a:r>
              <a:rPr lang="en-US" dirty="0"/>
              <a:t>No new types of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4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 Content</a:t>
            </a:r>
          </a:p>
        </p:txBody>
      </p:sp>
    </p:spTree>
    <p:extLst>
      <p:ext uri="{BB962C8B-B14F-4D97-AF65-F5344CB8AC3E}">
        <p14:creationId xmlns:p14="http://schemas.microsoft.com/office/powerpoint/2010/main" val="2901684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Content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is cumulative! The following is a non-exhaustive list of course topics: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Evaluating expressions</a:t>
            </a:r>
          </a:p>
          <a:p>
            <a:pPr lvl="1"/>
            <a:r>
              <a:rPr lang="en-US" dirty="0"/>
              <a:t>Control structures</a:t>
            </a:r>
          </a:p>
          <a:p>
            <a:pPr lvl="2"/>
            <a:r>
              <a:rPr lang="en-US" dirty="0"/>
              <a:t>While loops and For loops</a:t>
            </a:r>
          </a:p>
          <a:p>
            <a:pPr lvl="2"/>
            <a:r>
              <a:rPr lang="en-US" dirty="0"/>
              <a:t>Functions (and Recursion!)</a:t>
            </a:r>
          </a:p>
          <a:p>
            <a:pPr lvl="2"/>
            <a:r>
              <a:rPr lang="en-US" dirty="0"/>
              <a:t>If/</a:t>
            </a:r>
            <a:r>
              <a:rPr lang="en-US" dirty="0" err="1"/>
              <a:t>Elif</a:t>
            </a:r>
            <a:r>
              <a:rPr lang="en-US" dirty="0"/>
              <a:t>/Else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4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Debugging</a:t>
            </a:r>
          </a:p>
          <a:p>
            <a:pPr lvl="2"/>
            <a:r>
              <a:rPr lang="en-US" dirty="0"/>
              <a:t>Syntax and Logic Errors</a:t>
            </a:r>
          </a:p>
          <a:p>
            <a:pPr lvl="1"/>
            <a:r>
              <a:rPr lang="en-US" dirty="0"/>
              <a:t>Input and Output</a:t>
            </a:r>
          </a:p>
          <a:p>
            <a:pPr lvl="2"/>
            <a:r>
              <a:rPr lang="en-US" dirty="0"/>
              <a:t>Terminal based</a:t>
            </a:r>
          </a:p>
          <a:p>
            <a:pPr lvl="2"/>
            <a:r>
              <a:rPr lang="en-US" dirty="0"/>
              <a:t>File based</a:t>
            </a:r>
          </a:p>
          <a:p>
            <a:pPr lvl="1"/>
            <a:r>
              <a:rPr lang="en-US" dirty="0"/>
              <a:t>Binary, Decimal, Hex, and ASCII</a:t>
            </a:r>
          </a:p>
          <a:p>
            <a:pPr lvl="1"/>
            <a:r>
              <a:rPr lang="en-US" dirty="0"/>
              <a:t>Lists [indexing, appending, removing, etc.]</a:t>
            </a:r>
          </a:p>
          <a:p>
            <a:pPr lvl="1"/>
            <a:r>
              <a:rPr lang="en-US" dirty="0"/>
              <a:t>Strings [indexing, slicing, splitting, joining, etc.]</a:t>
            </a:r>
          </a:p>
          <a:p>
            <a:pPr lvl="1"/>
            <a:r>
              <a:rPr lang="en-US" dirty="0"/>
              <a:t>Dictionaries [creating, manipulating, etc.]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especially familiar with:</a:t>
            </a:r>
          </a:p>
          <a:p>
            <a:pPr lvl="1"/>
            <a:r>
              <a:rPr lang="en-US" dirty="0"/>
              <a:t>Searching</a:t>
            </a:r>
          </a:p>
          <a:p>
            <a:pPr lvl="2"/>
            <a:r>
              <a:rPr lang="en-US" dirty="0"/>
              <a:t>Linear</a:t>
            </a:r>
          </a:p>
          <a:p>
            <a:pPr lvl="2"/>
            <a:r>
              <a:rPr lang="en-US" dirty="0"/>
              <a:t>Binary</a:t>
            </a:r>
          </a:p>
          <a:p>
            <a:pPr lvl="1"/>
            <a:r>
              <a:rPr lang="en-US" dirty="0"/>
              <a:t>Sorting</a:t>
            </a:r>
          </a:p>
          <a:p>
            <a:pPr lvl="2"/>
            <a:r>
              <a:rPr lang="en-US" dirty="0"/>
              <a:t>Bubble</a:t>
            </a:r>
          </a:p>
          <a:p>
            <a:pPr lvl="2"/>
            <a:r>
              <a:rPr lang="en-US" dirty="0"/>
              <a:t>Selection</a:t>
            </a:r>
          </a:p>
          <a:p>
            <a:pPr lvl="2"/>
            <a:r>
              <a:rPr lang="en-US" dirty="0"/>
              <a:t>Quick</a:t>
            </a:r>
          </a:p>
          <a:p>
            <a:pPr lvl="1"/>
            <a:r>
              <a:rPr lang="en-US" dirty="0"/>
              <a:t>Run Time &amp; Big Oh / Big Omega / Big Theta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BD5CBA-9B42-8D49-BDAA-77238ECAF6CE}"/>
              </a:ext>
            </a:extLst>
          </p:cNvPr>
          <p:cNvSpPr txBox="1"/>
          <p:nvPr/>
        </p:nvSpPr>
        <p:spPr>
          <a:xfrm>
            <a:off x="3741782" y="3260426"/>
            <a:ext cx="4721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You don’t have to</a:t>
            </a:r>
            <a:r>
              <a:rPr lang="en-US" sz="2000" b="1" dirty="0"/>
              <a:t> know how to code any search or sort, but you do have to know how each general algorithm works, and their corresponding Big Oh and Big Omega</a:t>
            </a:r>
          </a:p>
        </p:txBody>
      </p:sp>
    </p:spTree>
    <p:extLst>
      <p:ext uri="{BB962C8B-B14F-4D97-AF65-F5344CB8AC3E}">
        <p14:creationId xmlns:p14="http://schemas.microsoft.com/office/powerpoint/2010/main" val="15591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 Advice</a:t>
            </a:r>
          </a:p>
        </p:txBody>
      </p:sp>
    </p:spTree>
    <p:extLst>
      <p:ext uri="{BB962C8B-B14F-4D97-AF65-F5344CB8AC3E}">
        <p14:creationId xmlns:p14="http://schemas.microsoft.com/office/powerpoint/2010/main" val="914124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first get the exam...</a:t>
            </a:r>
          </a:p>
          <a:p>
            <a:endParaRPr lang="en-US" dirty="0"/>
          </a:p>
          <a:p>
            <a:r>
              <a:rPr lang="en-US" dirty="0"/>
              <a:t>Write down your name</a:t>
            </a:r>
          </a:p>
          <a:p>
            <a:pPr lvl="1"/>
            <a:r>
              <a:rPr lang="en-US" dirty="0"/>
              <a:t>Make sure your name is </a:t>
            </a:r>
            <a:r>
              <a:rPr lang="en-US" b="1" i="1" u="sng" dirty="0"/>
              <a:t>legible</a:t>
            </a:r>
            <a:r>
              <a:rPr lang="en-US" dirty="0"/>
              <a:t> and on the line</a:t>
            </a:r>
          </a:p>
          <a:p>
            <a:r>
              <a:rPr lang="en-US" dirty="0"/>
              <a:t>Circle your discussion section</a:t>
            </a:r>
          </a:p>
          <a:p>
            <a:r>
              <a:rPr lang="en-US" dirty="0"/>
              <a:t>Read the Academic Integrity agreement</a:t>
            </a:r>
          </a:p>
          <a:p>
            <a:pPr lvl="1"/>
            <a:r>
              <a:rPr lang="en-US" dirty="0"/>
              <a:t>Sign your name underneath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33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exam starts...</a:t>
            </a:r>
            <a:endParaRPr lang="en-US" b="1" i="1" u="sng" dirty="0"/>
          </a:p>
          <a:p>
            <a:pPr lvl="2"/>
            <a:endParaRPr lang="en-US" dirty="0"/>
          </a:p>
          <a:p>
            <a:r>
              <a:rPr lang="en-US" dirty="0"/>
              <a:t>Flip through the exam and get a feel for the length of it and the types of questions</a:t>
            </a:r>
          </a:p>
          <a:p>
            <a:pPr lvl="1"/>
            <a:r>
              <a:rPr lang="en-US" sz="3200" dirty="0"/>
              <a:t>The programming problems are the last </a:t>
            </a:r>
            <a:br>
              <a:rPr lang="en-US" sz="3200" dirty="0"/>
            </a:br>
            <a:r>
              <a:rPr lang="en-US" sz="3200" dirty="0"/>
              <a:t>questions on the exam – don’t leave </a:t>
            </a:r>
            <a:br>
              <a:rPr lang="en-US" sz="3200" dirty="0"/>
            </a:br>
            <a:r>
              <a:rPr lang="en-US" sz="3200" dirty="0"/>
              <a:t>them until the last minute!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/>
              <a:t>Most questions have partial credit</a:t>
            </a:r>
          </a:p>
          <a:p>
            <a:pPr lvl="1"/>
            <a:r>
              <a:rPr lang="en-US" sz="3200" dirty="0"/>
              <a:t>You should at least </a:t>
            </a:r>
            <a:r>
              <a:rPr lang="en-US" sz="3200" u="sng" dirty="0"/>
              <a:t>attempt</a:t>
            </a:r>
            <a:r>
              <a:rPr lang="en-US" sz="3200" dirty="0"/>
              <a:t> every problem</a:t>
            </a:r>
          </a:p>
          <a:p>
            <a:pPr lvl="1"/>
            <a:r>
              <a:rPr lang="en-US" sz="3200" dirty="0"/>
              <a:t>If you don’t know how to do one part of a problem, skip it and do the rest</a:t>
            </a:r>
          </a:p>
          <a:p>
            <a:pPr lvl="1"/>
            <a:r>
              <a:rPr lang="en-US" sz="3200" dirty="0"/>
              <a:t>You can use comments instead of code</a:t>
            </a:r>
            <a:br>
              <a:rPr lang="en-US" sz="3200" dirty="0"/>
            </a:br>
            <a:r>
              <a:rPr lang="en-US" sz="3200" dirty="0"/>
              <a:t>(like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get user input</a:t>
            </a:r>
            <a:r>
              <a:rPr lang="en-US" sz="3200" dirty="0"/>
              <a:t>”)</a:t>
            </a:r>
            <a:br>
              <a:rPr lang="en-US" sz="3200" dirty="0"/>
            </a:br>
            <a:r>
              <a:rPr lang="en-US" sz="3200" dirty="0"/>
              <a:t>if you know </a:t>
            </a:r>
            <a:r>
              <a:rPr lang="en-US" sz="3200" u="sng" dirty="0"/>
              <a:t>what</a:t>
            </a:r>
            <a:r>
              <a:rPr lang="en-US" sz="3200" dirty="0"/>
              <a:t> you want a piece </a:t>
            </a:r>
            <a:br>
              <a:rPr lang="en-US" sz="3200" dirty="0"/>
            </a:br>
            <a:r>
              <a:rPr lang="en-US" sz="3200" dirty="0"/>
              <a:t>of code to do but not </a:t>
            </a:r>
            <a:r>
              <a:rPr lang="en-US" sz="3200" u="sng" dirty="0"/>
              <a:t>how</a:t>
            </a:r>
            <a:r>
              <a:rPr lang="en-US" sz="3200" dirty="0"/>
              <a:t> to do it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 are done coding the programming problems, try “running” your program with some input and making sure it works the way you think it does</a:t>
            </a:r>
          </a:p>
          <a:p>
            <a:pPr lvl="1"/>
            <a:r>
              <a:rPr lang="en-US" dirty="0"/>
              <a:t>Trace (on paper or in your head) what the code is doing and what paths it is taking (loops, decisions)</a:t>
            </a:r>
          </a:p>
          <a:p>
            <a:pPr lvl="2"/>
            <a:endParaRPr lang="en-US" dirty="0"/>
          </a:p>
          <a:p>
            <a:r>
              <a:rPr lang="en-US" dirty="0"/>
              <a:t>If a problem is unclear or you think there is an error on the exam, raise your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3B79F-5A05-DC47-AFA3-BE6ABAE6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764D0-F20A-2845-A1D6-F11A18ED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Friday, December 14</a:t>
            </a:r>
            <a:r>
              <a:rPr lang="en-US" baseline="30000" dirty="0"/>
              <a:t>th</a:t>
            </a:r>
            <a:r>
              <a:rPr lang="en-US" dirty="0"/>
              <a:t> from 6:00 to 8:00 PM</a:t>
            </a:r>
          </a:p>
          <a:p>
            <a:r>
              <a:rPr lang="en-US" dirty="0"/>
              <a:t>Common Final Exam in 4 lecture halls</a:t>
            </a:r>
          </a:p>
          <a:p>
            <a:pPr lvl="1"/>
            <a:r>
              <a:rPr lang="en-US" dirty="0"/>
              <a:t>MEYR 030</a:t>
            </a:r>
          </a:p>
          <a:p>
            <a:pPr lvl="1"/>
            <a:r>
              <a:rPr lang="en-US" dirty="0"/>
              <a:t>ITE 104</a:t>
            </a:r>
          </a:p>
          <a:p>
            <a:pPr lvl="1"/>
            <a:r>
              <a:rPr lang="en-US" dirty="0"/>
              <a:t>SHER 003</a:t>
            </a:r>
          </a:p>
          <a:p>
            <a:pPr lvl="1"/>
            <a:r>
              <a:rPr lang="en-US" dirty="0"/>
              <a:t>ENGR 027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DB3F9-076F-EA42-80D1-9C111897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49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Advice and Other Info</a:t>
            </a:r>
          </a:p>
        </p:txBody>
      </p:sp>
    </p:spTree>
    <p:extLst>
      <p:ext uri="{BB962C8B-B14F-4D97-AF65-F5344CB8AC3E}">
        <p14:creationId xmlns:p14="http://schemas.microsoft.com/office/powerpoint/2010/main" val="239153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Worksheets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47435" cy="4517689"/>
          </a:xfrm>
        </p:spPr>
        <p:txBody>
          <a:bodyPr/>
          <a:lstStyle/>
          <a:p>
            <a:r>
              <a:rPr lang="en-US" sz="2400" dirty="0"/>
              <a:t>There are two review worksheets available on the website.</a:t>
            </a:r>
            <a:endParaRPr lang="en-US" sz="1600" dirty="0"/>
          </a:p>
          <a:p>
            <a:r>
              <a:rPr lang="en-US" sz="2400" dirty="0"/>
              <a:t>We </a:t>
            </a:r>
            <a:r>
              <a:rPr lang="en-US" sz="2400" b="1" u="sng" dirty="0"/>
              <a:t>will not</a:t>
            </a:r>
            <a:r>
              <a:rPr lang="en-US" sz="2400" b="1" dirty="0"/>
              <a:t> </a:t>
            </a:r>
            <a:r>
              <a:rPr lang="en-US" sz="2400" dirty="0"/>
              <a:t>be releasing answers to either review sheet.</a:t>
            </a:r>
          </a:p>
          <a:p>
            <a:pPr lvl="1"/>
            <a:r>
              <a:rPr lang="en-US" sz="2000" dirty="0"/>
              <a:t>Work with other students!</a:t>
            </a:r>
          </a:p>
          <a:p>
            <a:pPr lvl="1"/>
            <a:r>
              <a:rPr lang="en-US" sz="2000" dirty="0"/>
              <a:t>Review the lecture slides!</a:t>
            </a:r>
          </a:p>
          <a:p>
            <a:r>
              <a:rPr lang="en-US" sz="2400" dirty="0"/>
              <a:t>You’ll understand and retain the information better if you solve the problems yourself first, then check your answers with peers.</a:t>
            </a:r>
          </a:p>
          <a:p>
            <a:r>
              <a:rPr lang="en-US" sz="2400" dirty="0"/>
              <a:t>Outside review sessions will be announced on Blackboard.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How to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5971" cy="4156799"/>
          </a:xfrm>
        </p:spPr>
        <p:txBody>
          <a:bodyPr/>
          <a:lstStyle/>
          <a:p>
            <a:r>
              <a:rPr lang="en-US" dirty="0"/>
              <a:t>Just looking over the slides won’t be enough!</a:t>
            </a:r>
          </a:p>
          <a:p>
            <a:pPr lvl="1"/>
            <a:r>
              <a:rPr lang="en-US" dirty="0"/>
              <a:t>Try some of the live-coding exercises and </a:t>
            </a:r>
            <a:br>
              <a:rPr lang="en-US" dirty="0"/>
            </a:br>
            <a:r>
              <a:rPr lang="en-US" dirty="0"/>
              <a:t>practice examples available in the slides</a:t>
            </a:r>
          </a:p>
          <a:p>
            <a:pPr lvl="1"/>
            <a:r>
              <a:rPr lang="en-US" dirty="0"/>
              <a:t>Redo old labs or homeworks (</a:t>
            </a:r>
            <a:r>
              <a:rPr lang="en-US" sz="2000" dirty="0"/>
              <a:t>without looking at them first!</a:t>
            </a:r>
            <a:r>
              <a:rPr lang="en-US" dirty="0"/>
              <a:t>)</a:t>
            </a:r>
          </a:p>
          <a:p>
            <a:r>
              <a:rPr lang="en-US" dirty="0"/>
              <a:t>Form study groups with other students</a:t>
            </a:r>
          </a:p>
          <a:p>
            <a:pPr lvl="1"/>
            <a:r>
              <a:rPr lang="en-US" dirty="0"/>
              <a:t>Create and trade possible exam questions</a:t>
            </a:r>
          </a:p>
          <a:p>
            <a:r>
              <a:rPr lang="en-US" dirty="0"/>
              <a:t>Do the entire review sheet (</a:t>
            </a:r>
            <a:r>
              <a:rPr lang="en-US" sz="2400" u="sng" dirty="0"/>
              <a:t>especially</a:t>
            </a:r>
            <a:r>
              <a:rPr lang="en-US" sz="2400" dirty="0"/>
              <a:t> the hard parts!</a:t>
            </a:r>
            <a:r>
              <a:rPr lang="en-US" dirty="0"/>
              <a:t>)</a:t>
            </a:r>
            <a:endParaRPr lang="en-US" u="sng" dirty="0"/>
          </a:p>
          <a:p>
            <a:pPr lvl="1"/>
            <a:r>
              <a:rPr lang="en-US" dirty="0"/>
              <a:t>Check your answers are correct by using Python, checking the notes, or talking to other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3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5971" cy="4156799"/>
          </a:xfrm>
        </p:spPr>
        <p:txBody>
          <a:bodyPr/>
          <a:lstStyle/>
          <a:p>
            <a:r>
              <a:rPr lang="en-US" sz="2800" dirty="0"/>
              <a:t>Project 3 is due Tuesday, December 12</a:t>
            </a:r>
            <a:r>
              <a:rPr lang="en-US" sz="2800" baseline="30000" dirty="0"/>
              <a:t>th</a:t>
            </a:r>
            <a:r>
              <a:rPr lang="en-US" sz="2800" dirty="0"/>
              <a:t> at 8:59:59PM</a:t>
            </a:r>
          </a:p>
          <a:p>
            <a:r>
              <a:rPr lang="en-US" sz="2800" dirty="0"/>
              <a:t>Complete the course evaluation sent to your email</a:t>
            </a:r>
          </a:p>
          <a:p>
            <a:r>
              <a:rPr lang="en-US" sz="2800" dirty="0"/>
              <a:t>Few more assignments out now, due at end of week</a:t>
            </a:r>
          </a:p>
          <a:p>
            <a:pPr lvl="1"/>
            <a:r>
              <a:rPr lang="en-US" sz="2400" dirty="0"/>
              <a:t>Survey 2 and 3</a:t>
            </a:r>
          </a:p>
          <a:p>
            <a:r>
              <a:rPr lang="en-US" sz="2800" dirty="0"/>
              <a:t>Final exam is when?</a:t>
            </a:r>
          </a:p>
          <a:p>
            <a:pPr lvl="1"/>
            <a:r>
              <a:rPr lang="en-US" sz="2400" dirty="0"/>
              <a:t>Friday</a:t>
            </a:r>
          </a:p>
          <a:p>
            <a:pPr lvl="1"/>
            <a:r>
              <a:rPr lang="en-US" sz="2400" dirty="0"/>
              <a:t>December 14</a:t>
            </a:r>
            <a:r>
              <a:rPr lang="en-US" sz="2400" baseline="30000" dirty="0"/>
              <a:t>th</a:t>
            </a:r>
            <a:endParaRPr lang="en-US" sz="2400" dirty="0"/>
          </a:p>
          <a:p>
            <a:pPr lvl="1"/>
            <a:r>
              <a:rPr lang="en-US" sz="2400" dirty="0"/>
              <a:t>6:00 to 8:00 PM</a:t>
            </a:r>
          </a:p>
          <a:p>
            <a:pPr lvl="1"/>
            <a:r>
              <a:rPr lang="en-US" sz="2400" dirty="0"/>
              <a:t>Where?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3B79F-5A05-DC47-AFA3-BE6ABAE6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764D0-F20A-2845-A1D6-F11A18ED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 discussion section….</a:t>
            </a:r>
          </a:p>
          <a:p>
            <a:pPr lvl="1"/>
            <a:r>
              <a:rPr lang="en-US" dirty="0"/>
              <a:t>2, 3, 4, 5, 6, 7, 20, or 21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ENGR 027</a:t>
            </a:r>
          </a:p>
          <a:p>
            <a:pPr lvl="1"/>
            <a:r>
              <a:rPr lang="en-US" dirty="0"/>
              <a:t>9, 10, 11, 12, 13, 14, or 27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ITE 104</a:t>
            </a:r>
          </a:p>
          <a:p>
            <a:pPr lvl="1"/>
            <a:r>
              <a:rPr lang="en-US" dirty="0"/>
              <a:t>16, 17, 18, 19, 30, 31, 32, 33, 34, or 35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MEYR 030</a:t>
            </a:r>
          </a:p>
          <a:p>
            <a:pPr lvl="1"/>
            <a:r>
              <a:rPr lang="en-US" dirty="0"/>
              <a:t>23, 24, 25, 26, or 28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SHER 003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DB3F9-076F-EA42-80D1-9C111897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43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3B79F-5A05-DC47-AFA3-BE6ABAE6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764D0-F20A-2845-A1D6-F11A18ED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 discussion section….</a:t>
            </a:r>
          </a:p>
          <a:p>
            <a:pPr lvl="1"/>
            <a:r>
              <a:rPr lang="en-US" dirty="0"/>
              <a:t>2, 3, 4, 5, 6, 7, 20, or 21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ENGR 027</a:t>
            </a:r>
          </a:p>
          <a:p>
            <a:pPr lvl="1"/>
            <a:r>
              <a:rPr lang="en-US" dirty="0"/>
              <a:t>9, 10, 11, 12, 13, 14, or 27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ITE 104</a:t>
            </a:r>
          </a:p>
          <a:p>
            <a:pPr lvl="1"/>
            <a:r>
              <a:rPr lang="en-US" dirty="0"/>
              <a:t>16, 17, 18, 19, 30, 31, 32, 33, 34, or 35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MEYR 030</a:t>
            </a:r>
          </a:p>
          <a:p>
            <a:pPr lvl="1"/>
            <a:r>
              <a:rPr lang="en-US" dirty="0"/>
              <a:t>23, 24, 25, 26, or 28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SHER 003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DB3F9-076F-EA42-80D1-9C111897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4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3B79F-5A05-DC47-AFA3-BE6ABAE6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764D0-F20A-2845-A1D6-F11A18ED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 discussion section….</a:t>
            </a:r>
          </a:p>
          <a:p>
            <a:pPr lvl="1"/>
            <a:r>
              <a:rPr lang="en-US" dirty="0"/>
              <a:t>2, 3, 4, 5, 6, 7, 20, or 21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ENGR 027</a:t>
            </a:r>
          </a:p>
          <a:p>
            <a:pPr lvl="1"/>
            <a:r>
              <a:rPr lang="en-US" dirty="0"/>
              <a:t>9, 10, 11, 12, 13, 14, or 27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ITE 104</a:t>
            </a:r>
          </a:p>
          <a:p>
            <a:pPr lvl="1"/>
            <a:r>
              <a:rPr lang="en-US" dirty="0"/>
              <a:t>16, 17, 18, 19, 30, 31, 32, 33, 34, or 35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MEYR 030</a:t>
            </a:r>
          </a:p>
          <a:p>
            <a:pPr lvl="1"/>
            <a:r>
              <a:rPr lang="en-US" dirty="0"/>
              <a:t>23, 24, 25, 26, or 28</a:t>
            </a:r>
          </a:p>
          <a:p>
            <a:pPr lvl="2"/>
            <a:r>
              <a:rPr lang="en-US" dirty="0"/>
              <a:t>Your exam will be in </a:t>
            </a:r>
            <a:r>
              <a:rPr lang="en-US" b="1" u="sng" dirty="0">
                <a:solidFill>
                  <a:srgbClr val="FF0000"/>
                </a:solidFill>
              </a:rPr>
              <a:t>SHER 003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DB3F9-076F-EA42-80D1-9C111897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28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is closed everything:</a:t>
            </a:r>
          </a:p>
          <a:p>
            <a:pPr lvl="1"/>
            <a:r>
              <a:rPr lang="en-US" dirty="0"/>
              <a:t>No books</a:t>
            </a:r>
          </a:p>
          <a:p>
            <a:pPr lvl="1"/>
            <a:r>
              <a:rPr lang="en-US" dirty="0"/>
              <a:t>No notes</a:t>
            </a:r>
          </a:p>
          <a:p>
            <a:pPr lvl="1"/>
            <a:r>
              <a:rPr lang="en-US" dirty="0"/>
              <a:t>No cheat sheets</a:t>
            </a:r>
          </a:p>
          <a:p>
            <a:pPr lvl="1"/>
            <a:r>
              <a:rPr lang="en-US" dirty="0"/>
              <a:t>No laptops</a:t>
            </a:r>
          </a:p>
          <a:p>
            <a:pPr lvl="1"/>
            <a:r>
              <a:rPr lang="en-US" dirty="0"/>
              <a:t>No calculators</a:t>
            </a:r>
          </a:p>
          <a:p>
            <a:pPr lvl="1"/>
            <a:r>
              <a:rPr lang="en-US" dirty="0"/>
              <a:t>No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8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your bag under your desk/chair</a:t>
            </a:r>
          </a:p>
          <a:p>
            <a:pPr lvl="1"/>
            <a:r>
              <a:rPr lang="en-US" dirty="0"/>
              <a:t>NOT on the seat next to you</a:t>
            </a:r>
          </a:p>
          <a:p>
            <a:r>
              <a:rPr lang="en-US" dirty="0"/>
              <a:t>You may have on your desk:</a:t>
            </a:r>
          </a:p>
          <a:p>
            <a:pPr lvl="1"/>
            <a:r>
              <a:rPr lang="en-US" dirty="0"/>
              <a:t>Pencils, erasers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b="1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use a pencil, not a pen</a:t>
            </a:r>
          </a:p>
          <a:p>
            <a:pPr lvl="1"/>
            <a:r>
              <a:rPr lang="en-US" dirty="0"/>
              <a:t>Water bottle</a:t>
            </a:r>
          </a:p>
          <a:p>
            <a:pPr lvl="1"/>
            <a:r>
              <a:rPr lang="en-US" b="1" u="sng" dirty="0"/>
              <a:t>UMBC ID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b="1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2"/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TA or instructor may ask you to </a:t>
            </a:r>
            <a:br>
              <a:rPr lang="en-US" dirty="0"/>
            </a:br>
            <a:r>
              <a:rPr lang="en-US" dirty="0"/>
              <a:t>move at any time during the test</a:t>
            </a:r>
          </a:p>
          <a:p>
            <a:pPr lvl="1"/>
            <a:r>
              <a:rPr lang="en-US" dirty="0"/>
              <a:t>This doesn’t mean we think you’re cheating</a:t>
            </a:r>
          </a:p>
          <a:p>
            <a:pPr lvl="4"/>
            <a:endParaRPr lang="en-US" b="1" dirty="0"/>
          </a:p>
          <a:p>
            <a:r>
              <a:rPr lang="en-US" dirty="0"/>
              <a:t>That being said, </a:t>
            </a:r>
            <a:r>
              <a:rPr lang="en-US" b="1" dirty="0">
                <a:solidFill>
                  <a:srgbClr val="FF0000"/>
                </a:solidFill>
              </a:rPr>
              <a:t>DO NOT CHEAT!!!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Cheating will be dealt with severely and immediately</a:t>
            </a:r>
          </a:p>
          <a:p>
            <a:pPr lvl="1"/>
            <a:r>
              <a:rPr lang="en-US" dirty="0"/>
              <a:t>There will be no retakes or partial credits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Seating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allowing, you will sit every other seat, so that you are not next to another student</a:t>
            </a:r>
          </a:p>
          <a:p>
            <a:pPr lvl="3"/>
            <a:endParaRPr lang="en-US" dirty="0"/>
          </a:p>
          <a:p>
            <a:r>
              <a:rPr lang="en-US" dirty="0"/>
              <a:t>The instructor in the room may have specific instructions for their lecture hall seating arrangements</a:t>
            </a:r>
          </a:p>
          <a:p>
            <a:pPr lvl="3"/>
            <a:endParaRPr lang="en-US" dirty="0"/>
          </a:p>
          <a:p>
            <a:r>
              <a:rPr lang="en-US" dirty="0"/>
              <a:t>Your exam </a:t>
            </a:r>
            <a:r>
              <a:rPr lang="en-US" b="1" u="sng" dirty="0"/>
              <a:t>might not be</a:t>
            </a:r>
            <a:r>
              <a:rPr lang="en-US" dirty="0"/>
              <a:t> in your regular classroom – so arrive early!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8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 Format</a:t>
            </a:r>
          </a:p>
        </p:txBody>
      </p:sp>
    </p:spTree>
    <p:extLst>
      <p:ext uri="{BB962C8B-B14F-4D97-AF65-F5344CB8AC3E}">
        <p14:creationId xmlns:p14="http://schemas.microsoft.com/office/powerpoint/2010/main" val="226411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14043</TotalTime>
  <Words>996</Words>
  <Application>Microsoft Macintosh PowerPoint</Application>
  <PresentationFormat>On-screen Show (4:3)</PresentationFormat>
  <Paragraphs>178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Office Theme</vt:lpstr>
      <vt:lpstr>CMSC201  Computer Science I for Majors  Final Exam Information</vt:lpstr>
      <vt:lpstr>Time and Place</vt:lpstr>
      <vt:lpstr>Time and Place</vt:lpstr>
      <vt:lpstr>Time and Place</vt:lpstr>
      <vt:lpstr>Exam Rules</vt:lpstr>
      <vt:lpstr>Exam Rules</vt:lpstr>
      <vt:lpstr>Exam Rules</vt:lpstr>
      <vt:lpstr>Exam Seating</vt:lpstr>
      <vt:lpstr>Exam Format</vt:lpstr>
      <vt:lpstr>Exam Format</vt:lpstr>
      <vt:lpstr>Exam Content</vt:lpstr>
      <vt:lpstr>Exam Content </vt:lpstr>
      <vt:lpstr>Exam Content</vt:lpstr>
      <vt:lpstr>Exam Content</vt:lpstr>
      <vt:lpstr>Exam Advice</vt:lpstr>
      <vt:lpstr>Exam Advice</vt:lpstr>
      <vt:lpstr>Exam Advice</vt:lpstr>
      <vt:lpstr>Exam Advice</vt:lpstr>
      <vt:lpstr>Exam Advice</vt:lpstr>
      <vt:lpstr>Advice and Other Info</vt:lpstr>
      <vt:lpstr>Review Worksheets</vt:lpstr>
      <vt:lpstr>Advice on How to Study</vt:lpstr>
      <vt:lpstr>Announcements</vt:lpstr>
      <vt:lpstr>Time and Place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Michael Neary</cp:lastModifiedBy>
  <cp:revision>360</cp:revision>
  <dcterms:created xsi:type="dcterms:W3CDTF">2014-05-05T14:25:42Z</dcterms:created>
  <dcterms:modified xsi:type="dcterms:W3CDTF">2018-12-10T05:20:32Z</dcterms:modified>
</cp:coreProperties>
</file>